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50" r:id="rId4"/>
  </p:sldMasterIdLst>
  <p:notesMasterIdLst>
    <p:notesMasterId r:id="rId21"/>
  </p:notesMasterIdLst>
  <p:sldIdLst>
    <p:sldId id="258" r:id="rId5"/>
    <p:sldId id="259" r:id="rId6"/>
    <p:sldId id="261" r:id="rId7"/>
    <p:sldId id="290" r:id="rId8"/>
    <p:sldId id="289" r:id="rId9"/>
    <p:sldId id="288" r:id="rId10"/>
    <p:sldId id="287" r:id="rId11"/>
    <p:sldId id="291" r:id="rId12"/>
    <p:sldId id="295" r:id="rId13"/>
    <p:sldId id="292" r:id="rId14"/>
    <p:sldId id="293" r:id="rId15"/>
    <p:sldId id="294" r:id="rId16"/>
    <p:sldId id="272" r:id="rId17"/>
    <p:sldId id="275" r:id="rId18"/>
    <p:sldId id="276" r:id="rId19"/>
    <p:sldId id="296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F5F5F"/>
    <a:srgbClr val="FFDF00"/>
    <a:srgbClr val="8BC34A"/>
    <a:srgbClr val="E87D37"/>
    <a:srgbClr val="F3AE63"/>
    <a:srgbClr val="F09A3C"/>
    <a:srgbClr val="CD6E30"/>
    <a:srgbClr val="FFFFFF"/>
    <a:srgbClr val="22C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522" y="48"/>
      </p:cViewPr>
      <p:guideLst/>
    </p:cSldViewPr>
  </p:slideViewPr>
  <p:outlineViewPr>
    <p:cViewPr>
      <p:scale>
        <a:sx n="33" d="100"/>
        <a:sy n="33" d="100"/>
      </p:scale>
      <p:origin x="0" y="-22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n\Desktop\adat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err="1">
                <a:solidFill>
                  <a:schemeClr val="tx1"/>
                </a:solidFill>
              </a:rPr>
              <a:t>Hogyan</a:t>
            </a:r>
            <a:r>
              <a:rPr lang="en-US" sz="1600" b="1" baseline="0" dirty="0">
                <a:solidFill>
                  <a:schemeClr val="tx1"/>
                </a:solidFill>
              </a:rPr>
              <a:t> </a:t>
            </a:r>
            <a:r>
              <a:rPr lang="en-US" sz="1600" b="1" baseline="0" dirty="0" err="1">
                <a:solidFill>
                  <a:schemeClr val="tx1"/>
                </a:solidFill>
              </a:rPr>
              <a:t>jellemezné</a:t>
            </a:r>
            <a:r>
              <a:rPr lang="en-US" sz="1600" b="1" baseline="0" dirty="0">
                <a:solidFill>
                  <a:schemeClr val="tx1"/>
                </a:solidFill>
              </a:rPr>
              <a:t> </a:t>
            </a:r>
            <a:r>
              <a:rPr lang="en-US" sz="1600" b="1" baseline="0" dirty="0" err="1">
                <a:solidFill>
                  <a:schemeClr val="tx1"/>
                </a:solidFill>
              </a:rPr>
              <a:t>oldalunkat</a:t>
            </a:r>
            <a:r>
              <a:rPr lang="en-US" sz="1600" b="1" baseline="0" dirty="0">
                <a:solidFill>
                  <a:schemeClr val="tx1"/>
                </a:solidFill>
              </a:rPr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Munka2!$F$1:$F$6</c:f>
              <c:strCache>
                <c:ptCount val="6"/>
                <c:pt idx="0">
                  <c:v> Felesleges</c:v>
                </c:pt>
                <c:pt idx="1">
                  <c:v> Nem használnám</c:v>
                </c:pt>
                <c:pt idx="2">
                  <c:v> Rossz minőségű</c:v>
                </c:pt>
                <c:pt idx="3">
                  <c:v>Hasznos</c:v>
                </c:pt>
                <c:pt idx="4">
                  <c:v> Jó minőségű</c:v>
                </c:pt>
                <c:pt idx="5">
                  <c:v> Használnám</c:v>
                </c:pt>
              </c:strCache>
            </c:strRef>
          </c:cat>
          <c:val>
            <c:numRef>
              <c:f>Munka2!$G$1:$G$6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2</c:v>
                </c:pt>
                <c:pt idx="3">
                  <c:v>18</c:v>
                </c:pt>
                <c:pt idx="4">
                  <c:v>16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4-40D1-80E8-A27BD0124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5009472"/>
        <c:axId val="1015011968"/>
      </c:barChart>
      <c:catAx>
        <c:axId val="101500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11968"/>
        <c:crosses val="autoZero"/>
        <c:auto val="1"/>
        <c:lblAlgn val="ctr"/>
        <c:lblOffset val="100"/>
        <c:noMultiLvlLbl val="0"/>
      </c:catAx>
      <c:valAx>
        <c:axId val="1015011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0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dirty="0" err="1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Felhasználók</a:t>
            </a:r>
            <a:r>
              <a:rPr lang="en-US" sz="2000" dirty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nemi</a:t>
            </a:r>
            <a:r>
              <a:rPr lang="en-US" sz="2000" dirty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2000" dirty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megoszlása</a:t>
            </a:r>
          </a:p>
        </c:rich>
      </c:tx>
      <c:layout>
        <c:manualLayout>
          <c:xMode val="edge"/>
          <c:yMode val="edge"/>
          <c:x val="0.25169769435201628"/>
          <c:y val="3.73551218017905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F3AE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layout>
                <c:manualLayout>
                  <c:x val="-0.17902903985768548"/>
                  <c:y val="-0.11237300907871302"/>
                </c:manualLayout>
              </c:layout>
              <c:tx>
                <c:rich>
                  <a:bodyPr/>
                  <a:lstStyle/>
                  <a:p>
                    <a:r>
                      <a:rPr lang="en-US" sz="2000"/>
                      <a:t>Férfi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layout>
                <c:manualLayout>
                  <c:x val="0.16137960876766291"/>
                  <c:y val="9.5760419545068559E-2"/>
                </c:manualLayout>
              </c:layout>
              <c:tx>
                <c:rich>
                  <a:bodyPr/>
                  <a:lstStyle/>
                  <a:p>
                    <a:r>
                      <a:rPr lang="en-US" sz="2000"/>
                      <a:t>Nő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Használt</a:t>
            </a:r>
            <a:r>
              <a:rPr lang="en-US" dirty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nyelvek</a:t>
            </a:r>
            <a:endParaRPr lang="en-US" dirty="0">
              <a:solidFill>
                <a:srgbClr val="F3AE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layout>
        <c:manualLayout>
          <c:xMode val="edge"/>
          <c:yMode val="edge"/>
          <c:x val="0.25065966754155733"/>
          <c:y val="2.81568090385574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rgbClr val="F3AE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layout>
                <c:manualLayout>
                  <c:x val="-0.1621314523184603"/>
                  <c:y val="0.14115081217666386"/>
                </c:manualLayout>
              </c:layout>
              <c:tx>
                <c:rich>
                  <a:bodyPr/>
                  <a:lstStyle/>
                  <a:p>
                    <a:fld id="{A64A9EB1-2462-463E-802D-6CCD616EC0C0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layout>
                <c:manualLayout>
                  <c:x val="-0.11187795275590551"/>
                  <c:y val="-0.17820916360024566"/>
                </c:manualLayout>
              </c:layout>
              <c:tx>
                <c:rich>
                  <a:bodyPr/>
                  <a:lstStyle/>
                  <a:p>
                    <a:fld id="{661F1950-AF9F-4E2E-AE15-8010D34270A0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layout>
                <c:manualLayout>
                  <c:x val="0.15471325459317586"/>
                  <c:y val="-8.9156758089802529E-2"/>
                </c:manualLayout>
              </c:layout>
              <c:tx>
                <c:rich>
                  <a:bodyPr/>
                  <a:lstStyle/>
                  <a:p>
                    <a:fld id="{BF049E5A-0906-485E-AEAB-972B24B551E8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layout>
                <c:manualLayout>
                  <c:x val="0.17773403324584428"/>
                  <c:y val="0.210920946195473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 sz="1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66666666666666"/>
                      <c:h val="0.188993288590603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layout>
                <c:manualLayout>
                  <c:x val="2.0783245844269417E-2"/>
                  <c:y val="7.422914004861083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 sz="1200"/>
                      <a:pPr>
                        <a:defRPr sz="1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F177D-41E4-4400-8E9C-10928D36E28A}" type="datetimeFigureOut">
              <a:rPr lang="hu-HU" smtClean="0"/>
              <a:t>2023. 03. 10.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1CF50-A77B-4246-BF05-40690B2A06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77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1CF50-A77B-4246-BF05-40690B2A06B7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26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1CF50-A77B-4246-BF05-40690B2A06B7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857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Kép 12" descr="A képen sötét látható&#10;&#10;Automatikusan generált leírás">
            <a:extLst>
              <a:ext uri="{FF2B5EF4-FFF2-40B4-BE49-F238E27FC236}">
                <a16:creationId xmlns:a16="http://schemas.microsoft.com/office/drawing/2014/main" id="{8FBBF31A-D6D3-ED4B-F01B-23A8B0AE2C8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6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Relationship Id="rId6" Type="http://schemas.microsoft.com/office/2007/relationships/hdphoto" Target="../media/hdphoto6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5.png"/><Relationship Id="rId4" Type="http://schemas.microsoft.com/office/2007/relationships/hdphoto" Target="../media/hdphoto7.wdp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.png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142.93.137.65:808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4.wdp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995AFF-20CE-BDA2-3F08-ED12D47A5308}"/>
              </a:ext>
            </a:extLst>
          </p:cNvPr>
          <p:cNvSpPr txBox="1">
            <a:spLocks/>
          </p:cNvSpPr>
          <p:nvPr/>
        </p:nvSpPr>
        <p:spPr>
          <a:xfrm>
            <a:off x="1297361" y="220149"/>
            <a:ext cx="959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5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6" descr="DigitalOcean logo in transparent PNG and vectorized SVG formats">
            <a:extLst>
              <a:ext uri="{FF2B5EF4-FFF2-40B4-BE49-F238E27FC236}">
                <a16:creationId xmlns:a16="http://schemas.microsoft.com/office/drawing/2014/main" id="{6ADA32DC-27F3-59EE-EBD0-998327E2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84" y="3743607"/>
            <a:ext cx="144460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:Python-logo-notext.svg - Wikimedia Commons">
            <a:extLst>
              <a:ext uri="{FF2B5EF4-FFF2-40B4-BE49-F238E27FC236}">
                <a16:creationId xmlns:a16="http://schemas.microsoft.com/office/drawing/2014/main" id="{6E97130A-C216-D7DB-2860-103A34430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 bwMode="auto">
          <a:xfrm>
            <a:off x="2373507" y="3743607"/>
            <a:ext cx="139945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ájl:Centos-logo-light.svg – Wikipédia">
            <a:extLst>
              <a:ext uri="{FF2B5EF4-FFF2-40B4-BE49-F238E27FC236}">
                <a16:creationId xmlns:a16="http://schemas.microsoft.com/office/drawing/2014/main" id="{9AE7A3B8-D215-E674-0C34-378C2C274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99"/>
          <a:stretch/>
        </p:blipFill>
        <p:spPr bwMode="auto">
          <a:xfrm>
            <a:off x="5237282" y="3562316"/>
            <a:ext cx="1479587" cy="162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ájl:Centos-logo-light.svg – Wikipédia">
            <a:extLst>
              <a:ext uri="{FF2B5EF4-FFF2-40B4-BE49-F238E27FC236}">
                <a16:creationId xmlns:a16="http://schemas.microsoft.com/office/drawing/2014/main" id="{CAC0FE1A-7776-A1B1-6AFF-C948947E9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00"/>
          <a:stretch/>
        </p:blipFill>
        <p:spPr bwMode="auto">
          <a:xfrm>
            <a:off x="5102464" y="4905898"/>
            <a:ext cx="1864519" cy="9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7C76390A-78C8-B6F9-BECE-2F4FE3E70D4F}"/>
              </a:ext>
            </a:extLst>
          </p:cNvPr>
          <p:cNvGrpSpPr/>
          <p:nvPr/>
        </p:nvGrpSpPr>
        <p:grpSpPr>
          <a:xfrm>
            <a:off x="4783253" y="1278820"/>
            <a:ext cx="2387643" cy="1808475"/>
            <a:chOff x="6157738" y="1283827"/>
            <a:chExt cx="2387643" cy="1808475"/>
          </a:xfrm>
        </p:grpSpPr>
        <p:pic>
          <p:nvPicPr>
            <p:cNvPr id="8" name="Picture 4" descr="Cloud - Free weather icons">
              <a:extLst>
                <a:ext uri="{FF2B5EF4-FFF2-40B4-BE49-F238E27FC236}">
                  <a16:creationId xmlns:a16="http://schemas.microsoft.com/office/drawing/2014/main" id="{E58BBD97-ED13-9EEE-6ED4-7B46D4B58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55F281C-034D-2A8A-632C-BCE92CBB243A}"/>
                </a:ext>
              </a:extLst>
            </p:cNvPr>
            <p:cNvSpPr txBox="1"/>
            <p:nvPr/>
          </p:nvSpPr>
          <p:spPr>
            <a:xfrm>
              <a:off x="6157738" y="2722970"/>
              <a:ext cx="2387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Felhőszolgáltatás</a:t>
              </a:r>
            </a:p>
          </p:txBody>
        </p:sp>
      </p:grpSp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9418EF0A-1B12-D704-91E7-B24977018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394468D5-0F46-5DDC-34EB-D14D01F5E30B}"/>
              </a:ext>
            </a:extLst>
          </p:cNvPr>
          <p:cNvSpPr txBox="1"/>
          <p:nvPr/>
        </p:nvSpPr>
        <p:spPr>
          <a:xfrm>
            <a:off x="2332967" y="5183607"/>
            <a:ext cx="14399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700" b="1" dirty="0"/>
              <a:t>Python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9954302-D80D-A2B2-F3F1-1C1FD8DC89F7}"/>
              </a:ext>
            </a:extLst>
          </p:cNvPr>
          <p:cNvSpPr txBox="1"/>
          <p:nvPr/>
        </p:nvSpPr>
        <p:spPr>
          <a:xfrm>
            <a:off x="7912411" y="5360578"/>
            <a:ext cx="236755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700" b="1" dirty="0" err="1"/>
              <a:t>DigitalOcean</a:t>
            </a:r>
            <a:endParaRPr lang="hu-HU" sz="1700" b="1" dirty="0"/>
          </a:p>
        </p:txBody>
      </p:sp>
    </p:spTree>
    <p:extLst>
      <p:ext uri="{BB962C8B-B14F-4D97-AF65-F5344CB8AC3E}">
        <p14:creationId xmlns:p14="http://schemas.microsoft.com/office/powerpoint/2010/main" val="30028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E24BBA-2DDB-DF82-1DE8-5814EDC20483}"/>
              </a:ext>
            </a:extLst>
          </p:cNvPr>
          <p:cNvSpPr txBox="1">
            <a:spLocks/>
          </p:cNvSpPr>
          <p:nvPr/>
        </p:nvSpPr>
        <p:spPr>
          <a:xfrm>
            <a:off x="1297360" y="237118"/>
            <a:ext cx="959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5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14" descr="Dns - Free computer icons">
            <a:extLst>
              <a:ext uri="{FF2B5EF4-FFF2-40B4-BE49-F238E27FC236}">
                <a16:creationId xmlns:a16="http://schemas.microsoft.com/office/drawing/2014/main" id="{155DB33A-7472-1CE9-AB93-3D9158D0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99" y="15617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34AC177-9F8B-3E45-03DE-7A795A83CB7E}"/>
              </a:ext>
            </a:extLst>
          </p:cNvPr>
          <p:cNvGrpSpPr/>
          <p:nvPr/>
        </p:nvGrpSpPr>
        <p:grpSpPr>
          <a:xfrm>
            <a:off x="3927945" y="3519225"/>
            <a:ext cx="4336110" cy="1958712"/>
            <a:chOff x="4903059" y="3826013"/>
            <a:chExt cx="2385883" cy="1077754"/>
          </a:xfrm>
        </p:grpSpPr>
        <p:pic>
          <p:nvPicPr>
            <p:cNvPr id="5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A3B6292E-8F72-2489-B538-AD9700A43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18" b="32423"/>
            <a:stretch/>
          </p:blipFill>
          <p:spPr bwMode="auto">
            <a:xfrm>
              <a:off x="4903060" y="3826013"/>
              <a:ext cx="2385882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C6F4C62C-5D77-3389-DE46-C6C90132C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78"/>
            <a:stretch/>
          </p:blipFill>
          <p:spPr bwMode="auto">
            <a:xfrm>
              <a:off x="4903059" y="4313049"/>
              <a:ext cx="2385882" cy="59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zövegdoboz 6">
            <a:extLst>
              <a:ext uri="{FF2B5EF4-FFF2-40B4-BE49-F238E27FC236}">
                <a16:creationId xmlns:a16="http://schemas.microsoft.com/office/drawing/2014/main" id="{77D422D0-2EB6-CE89-C771-4250D698D2AA}"/>
              </a:ext>
            </a:extLst>
          </p:cNvPr>
          <p:cNvSpPr txBox="1"/>
          <p:nvPr/>
        </p:nvSpPr>
        <p:spPr>
          <a:xfrm>
            <a:off x="5114924" y="5207028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h</a:t>
            </a:r>
            <a:r>
              <a:rPr lang="en-US" dirty="0"/>
              <a:t>ypechat.org</a:t>
            </a:r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2E34C512-1983-D98F-BC93-6F858E12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ép 20">
            <a:extLst>
              <a:ext uri="{FF2B5EF4-FFF2-40B4-BE49-F238E27FC236}">
                <a16:creationId xmlns:a16="http://schemas.microsoft.com/office/drawing/2014/main" id="{C985A50E-83A7-BEED-DE78-24A9425AB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7246DE4-0F4F-2419-1500-F51285E8376F}"/>
              </a:ext>
            </a:extLst>
          </p:cNvPr>
          <p:cNvSpPr txBox="1">
            <a:spLocks/>
          </p:cNvSpPr>
          <p:nvPr/>
        </p:nvSpPr>
        <p:spPr>
          <a:xfrm>
            <a:off x="1297361" y="301387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 </a:t>
            </a: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4BFCA1D-7EFB-166B-0A25-30BD91B95133}"/>
              </a:ext>
            </a:extLst>
          </p:cNvPr>
          <p:cNvSpPr txBox="1">
            <a:spLocks/>
          </p:cNvSpPr>
          <p:nvPr/>
        </p:nvSpPr>
        <p:spPr>
          <a:xfrm>
            <a:off x="569729" y="1276132"/>
            <a:ext cx="9078912" cy="51244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A39A12-0369-5D15-CEA6-285A2AEB9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Official MariaDB Logos | MariaDB">
            <a:extLst>
              <a:ext uri="{FF2B5EF4-FFF2-40B4-BE49-F238E27FC236}">
                <a16:creationId xmlns:a16="http://schemas.microsoft.com/office/drawing/2014/main" id="{7C146B6C-4CEC-032B-4ECE-AC55336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llustrator logo and symbol, meaning, history, PNG">
            <a:extLst>
              <a:ext uri="{FF2B5EF4-FFF2-40B4-BE49-F238E27FC236}">
                <a16:creationId xmlns:a16="http://schemas.microsoft.com/office/drawing/2014/main" id="{DE0A141C-1A98-CFDE-C4CF-E26CF983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 Html Html5 - Free image on Pixabay">
            <a:extLst>
              <a:ext uri="{FF2B5EF4-FFF2-40B4-BE49-F238E27FC236}">
                <a16:creationId xmlns:a16="http://schemas.microsoft.com/office/drawing/2014/main" id="{B148111B-29FB-E002-C8B1-36540FF3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214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544B7C6-8A80-9573-397B-E35D3BA0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9843" y="236666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go Html Html5 - Free image on Pixabay">
            <a:extLst>
              <a:ext uri="{FF2B5EF4-FFF2-40B4-BE49-F238E27FC236}">
                <a16:creationId xmlns:a16="http://schemas.microsoft.com/office/drawing/2014/main" id="{C1B780DB-F9CD-0B7F-159C-E5071E7C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90" y="34759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Official MariaDB Logos | MariaDB">
            <a:extLst>
              <a:ext uri="{FF2B5EF4-FFF2-40B4-BE49-F238E27FC236}">
                <a16:creationId xmlns:a16="http://schemas.microsoft.com/office/drawing/2014/main" id="{0AAAE5F9-C505-7205-5AA8-41665921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621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E3643226-114F-0250-5DC4-73FE7CDE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6109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go Html Html5 - Free image on Pixabay">
            <a:extLst>
              <a:ext uri="{FF2B5EF4-FFF2-40B4-BE49-F238E27FC236}">
                <a16:creationId xmlns:a16="http://schemas.microsoft.com/office/drawing/2014/main" id="{5D822D72-C8D2-86C9-1D98-4C01890C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634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Official MariaDB Logos | MariaDB">
            <a:extLst>
              <a:ext uri="{FF2B5EF4-FFF2-40B4-BE49-F238E27FC236}">
                <a16:creationId xmlns:a16="http://schemas.microsoft.com/office/drawing/2014/main" id="{539E1198-A841-28AE-A18A-6FAD872D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5511930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857163B-48C1-BF19-66C5-055A0E68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200" y="551193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BD517E8F-1450-8372-9F2C-5DDFDDDC28B5}"/>
              </a:ext>
            </a:extLst>
          </p:cNvPr>
          <p:cNvSpPr txBox="1"/>
          <p:nvPr/>
        </p:nvSpPr>
        <p:spPr>
          <a:xfrm>
            <a:off x="2578572" y="1298733"/>
            <a:ext cx="3960937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Backend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778C2C8-6B37-F0E3-0A8A-7642681D3EE7}"/>
              </a:ext>
            </a:extLst>
          </p:cNvPr>
          <p:cNvSpPr txBox="1"/>
          <p:nvPr/>
        </p:nvSpPr>
        <p:spPr>
          <a:xfrm>
            <a:off x="3566144" y="5416193"/>
            <a:ext cx="4020299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/>
              <a:t>Backend </a:t>
            </a:r>
            <a:r>
              <a:rPr lang="hu-HU" sz="2800" dirty="0"/>
              <a:t>&amp; </a:t>
            </a:r>
            <a:r>
              <a:rPr lang="en-US" sz="2800" dirty="0" err="1"/>
              <a:t>Adatbázis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8019261-8F06-AC67-D05A-EAB5509F7B82}"/>
              </a:ext>
            </a:extLst>
          </p:cNvPr>
          <p:cNvSpPr txBox="1"/>
          <p:nvPr/>
        </p:nvSpPr>
        <p:spPr>
          <a:xfrm>
            <a:off x="2955891" y="4387714"/>
            <a:ext cx="6143911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/>
              <a:t>Backend </a:t>
            </a:r>
            <a:r>
              <a:rPr lang="hu-HU" sz="2800" dirty="0"/>
              <a:t>, </a:t>
            </a:r>
            <a:r>
              <a:rPr lang="en-US" sz="2800" dirty="0" err="1"/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Frontend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28AE9D5-5F30-128D-2AAC-78B05618B1D1}"/>
              </a:ext>
            </a:extLst>
          </p:cNvPr>
          <p:cNvSpPr txBox="1"/>
          <p:nvPr/>
        </p:nvSpPr>
        <p:spPr>
          <a:xfrm>
            <a:off x="3098161" y="3330173"/>
            <a:ext cx="2011024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0938D7D-C639-3091-A281-1F22A1C36583}"/>
              </a:ext>
            </a:extLst>
          </p:cNvPr>
          <p:cNvSpPr txBox="1"/>
          <p:nvPr/>
        </p:nvSpPr>
        <p:spPr>
          <a:xfrm>
            <a:off x="4166074" y="2249951"/>
            <a:ext cx="5230547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>
                <a:solidFill>
                  <a:schemeClr val="tx1"/>
                </a:solidFill>
              </a:rPr>
              <a:t>Design</a:t>
            </a:r>
            <a:r>
              <a:rPr lang="hu-HU" sz="2800" dirty="0"/>
              <a:t>, </a:t>
            </a:r>
            <a:r>
              <a:rPr lang="en-US" sz="2800" dirty="0"/>
              <a:t>Backend</a:t>
            </a:r>
            <a:r>
              <a:rPr lang="hu-HU" sz="2800" dirty="0"/>
              <a:t> </a:t>
            </a:r>
            <a:r>
              <a:rPr lang="en-US" sz="2800" dirty="0"/>
              <a:t>&amp; Frontend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0" name="Kép 19" descr="A képen szöveg látható&#10;&#10;Automatikusan generált leírás">
            <a:extLst>
              <a:ext uri="{FF2B5EF4-FFF2-40B4-BE49-F238E27FC236}">
                <a16:creationId xmlns:a16="http://schemas.microsoft.com/office/drawing/2014/main" id="{78AF3C29-9C6C-E883-3A8A-905B3F6903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9843" y="5118480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707272B-0A3A-264E-B0EB-D6D5CDAF5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53"/>
          <a:stretch/>
        </p:blipFill>
        <p:spPr>
          <a:xfrm>
            <a:off x="878924" y="1129182"/>
            <a:ext cx="3930514" cy="5239667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EB00BD4-D869-9704-A05D-6EA605B70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3" t="1396" r="47657" b="-1396"/>
          <a:stretch/>
        </p:blipFill>
        <p:spPr>
          <a:xfrm>
            <a:off x="4819710" y="1129184"/>
            <a:ext cx="1438382" cy="523966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E1333C-F7D0-14DB-6457-2D6F73194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5" t="1396" r="33705" b="-1396"/>
          <a:stretch/>
        </p:blipFill>
        <p:spPr>
          <a:xfrm>
            <a:off x="6258092" y="1129183"/>
            <a:ext cx="1438383" cy="523966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81A303C-6EF9-B1A0-0A1A-ECE7D2C62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5" t="1396" r="19867" b="-1396"/>
          <a:stretch/>
        </p:blipFill>
        <p:spPr>
          <a:xfrm>
            <a:off x="7696474" y="1129183"/>
            <a:ext cx="1448655" cy="523966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5ABA5BA-B398-87F2-2C05-F4D565367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6" t="1396" r="5914" b="-1396"/>
          <a:stretch/>
        </p:blipFill>
        <p:spPr>
          <a:xfrm>
            <a:off x="9145129" y="1129182"/>
            <a:ext cx="1438383" cy="5239667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02424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</a:t>
            </a:r>
            <a:r>
              <a:rPr kumimoji="0" lang="en-US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-</a:t>
            </a: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Kép 12" descr="A képen szöveg látható&#10;&#10;Automatikusan generált leírás">
            <a:extLst>
              <a:ext uri="{FF2B5EF4-FFF2-40B4-BE49-F238E27FC236}">
                <a16:creationId xmlns:a16="http://schemas.microsoft.com/office/drawing/2014/main" id="{D5A4F56F-6A77-5B96-1B48-43E9F555F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548787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940300"/>
              </p:ext>
            </p:extLst>
          </p:nvPr>
        </p:nvGraphicFramePr>
        <p:xfrm>
          <a:off x="0" y="3043025"/>
          <a:ext cx="6972300" cy="3814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31E507-584A-C04D-A83C-B81253DA8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938581"/>
              </p:ext>
            </p:extLst>
          </p:nvPr>
        </p:nvGraphicFramePr>
        <p:xfrm>
          <a:off x="1025769" y="2998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41A7249-6CB0-D623-664B-8F749472F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545" y="5101730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t="18223" r="53"/>
          <a:stretch/>
        </p:blipFill>
        <p:spPr>
          <a:xfrm>
            <a:off x="369183" y="4705350"/>
            <a:ext cx="12337852" cy="2752543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097457"/>
              </p:ext>
            </p:extLst>
          </p:nvPr>
        </p:nvGraphicFramePr>
        <p:xfrm>
          <a:off x="0" y="94706"/>
          <a:ext cx="121920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494384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2077616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F3AE63"/>
                          </a:solidFill>
                        </a:rPr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F3AE63"/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F3AE63"/>
                          </a:solidFill>
                        </a:rPr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 err="1">
                          <a:solidFill>
                            <a:srgbClr val="F3AE63"/>
                          </a:solidFill>
                        </a:rPr>
                        <a:t>Trello</a:t>
                      </a:r>
                      <a:endParaRPr lang="hu-HU" sz="2000" b="1" dirty="0">
                        <a:solidFill>
                          <a:srgbClr val="F3AE6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</a:t>
                      </a:r>
                      <a:r>
                        <a:rPr lang="hu-HU" b="1" dirty="0"/>
                        <a:t>meeting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400" b="0" i="1" dirty="0"/>
                        <a:t>(mentorunkkal)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</a:t>
                      </a:r>
                      <a:r>
                        <a:rPr lang="en-US" dirty="0"/>
                        <a:t>160 nap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</a:t>
                      </a:r>
                      <a:r>
                        <a:rPr lang="hu-HU" b="1" dirty="0"/>
                        <a:t>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b="1" dirty="0" err="1"/>
                        <a:t>commit</a:t>
                      </a:r>
                      <a:endParaRPr lang="hu-HU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 </a:t>
                      </a:r>
                      <a:r>
                        <a:rPr lang="hu-HU" b="1" dirty="0"/>
                        <a:t>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50db </a:t>
                      </a:r>
                      <a:r>
                        <a:rPr lang="hu-HU" b="1" dirty="0" err="1"/>
                        <a:t>Trello</a:t>
                      </a:r>
                      <a:r>
                        <a:rPr lang="hu-HU" b="1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643037"/>
              </p:ext>
            </p:extLst>
          </p:nvPr>
        </p:nvGraphicFramePr>
        <p:xfrm>
          <a:off x="5618573" y="1457792"/>
          <a:ext cx="4825368" cy="334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002441"/>
              </p:ext>
            </p:extLst>
          </p:nvPr>
        </p:nvGraphicFramePr>
        <p:xfrm>
          <a:off x="2043750" y="1521809"/>
          <a:ext cx="4572000" cy="3157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Szövegdoboz 3">
            <a:extLst>
              <a:ext uri="{FF2B5EF4-FFF2-40B4-BE49-F238E27FC236}">
                <a16:creationId xmlns:a16="http://schemas.microsoft.com/office/drawing/2014/main" id="{49C864F6-F5E6-664E-2363-921E2037E633}"/>
              </a:ext>
            </a:extLst>
          </p:cNvPr>
          <p:cNvSpPr txBox="1"/>
          <p:nvPr/>
        </p:nvSpPr>
        <p:spPr>
          <a:xfrm>
            <a:off x="-365760" y="4925928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30</a:t>
            </a:r>
            <a:endParaRPr lang="hu-HU" sz="11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DAC42E0-E4C9-58C8-E00D-52AEDF921028}"/>
              </a:ext>
            </a:extLst>
          </p:cNvPr>
          <p:cNvSpPr txBox="1"/>
          <p:nvPr/>
        </p:nvSpPr>
        <p:spPr>
          <a:xfrm>
            <a:off x="-365760" y="5406562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20</a:t>
            </a:r>
            <a:endParaRPr lang="hu-HU" sz="1100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CCFA840-05B1-190F-24B0-BF70ED17C578}"/>
              </a:ext>
            </a:extLst>
          </p:cNvPr>
          <p:cNvSpPr txBox="1"/>
          <p:nvPr/>
        </p:nvSpPr>
        <p:spPr>
          <a:xfrm>
            <a:off x="-365760" y="588719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10</a:t>
            </a:r>
            <a:endParaRPr lang="hu-HU" sz="11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2BDAB4E-B9E4-15F9-11F7-C19D8ABE717A}"/>
              </a:ext>
            </a:extLst>
          </p:cNvPr>
          <p:cNvSpPr txBox="1"/>
          <p:nvPr/>
        </p:nvSpPr>
        <p:spPr>
          <a:xfrm>
            <a:off x="-365760" y="6325245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0</a:t>
            </a:r>
            <a:endParaRPr lang="hu-HU" sz="11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A9AA17A-BBAA-BEBD-BCC6-0C5ECE542EE8}"/>
              </a:ext>
            </a:extLst>
          </p:cNvPr>
          <p:cNvSpPr txBox="1"/>
          <p:nvPr/>
        </p:nvSpPr>
        <p:spPr>
          <a:xfrm>
            <a:off x="365760" y="4530055"/>
            <a:ext cx="331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GitHub Commit </a:t>
            </a:r>
            <a:r>
              <a:rPr lang="en-US" b="1" dirty="0" err="1"/>
              <a:t>Intenzitás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3" grpId="0">
        <p:bldAsOne/>
      </p:bldGraphic>
      <p:bldP spid="4" grpId="0"/>
      <p:bldP spid="5" grpId="0"/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17000" contrast="-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182348E-2C8E-E993-42A9-FB58FF359B05}"/>
              </a:ext>
            </a:extLst>
          </p:cNvPr>
          <p:cNvSpPr txBox="1">
            <a:spLocks/>
          </p:cNvSpPr>
          <p:nvPr/>
        </p:nvSpPr>
        <p:spPr>
          <a:xfrm>
            <a:off x="684211" y="542009"/>
            <a:ext cx="6211889" cy="67808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Köszönjük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FIGYELMET!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 helye 2">
            <a:extLst>
              <a:ext uri="{FF2B5EF4-FFF2-40B4-BE49-F238E27FC236}">
                <a16:creationId xmlns:a16="http://schemas.microsoft.com/office/drawing/2014/main" id="{58D527E1-636A-F15A-DE3D-F7E944CD69A0}"/>
              </a:ext>
            </a:extLst>
          </p:cNvPr>
          <p:cNvSpPr txBox="1">
            <a:spLocks/>
          </p:cNvSpPr>
          <p:nvPr/>
        </p:nvSpPr>
        <p:spPr>
          <a:xfrm>
            <a:off x="104775" y="5120759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09A3C"/>
                </a:solidFill>
              </a:rPr>
              <a:t>Kiss </a:t>
            </a:r>
            <a:r>
              <a:rPr lang="en-US" sz="2000" b="1">
                <a:solidFill>
                  <a:srgbClr val="F09A3C"/>
                </a:solidFill>
              </a:rPr>
              <a:t>Péter</a:t>
            </a:r>
            <a:br>
              <a:rPr lang="en-US" sz="2000">
                <a:solidFill>
                  <a:srgbClr val="F09A3C"/>
                </a:solidFill>
              </a:rPr>
            </a:br>
            <a:r>
              <a:rPr lang="en-US" sz="2000">
                <a:solidFill>
                  <a:srgbClr val="F09A3C"/>
                </a:solidFill>
              </a:rPr>
              <a:t>Magyarcsik </a:t>
            </a:r>
            <a:r>
              <a:rPr lang="en-US" sz="2000" b="1">
                <a:solidFill>
                  <a:srgbClr val="F09A3C"/>
                </a:solidFill>
              </a:rPr>
              <a:t>Dávid</a:t>
            </a:r>
            <a:br>
              <a:rPr lang="en-US" sz="2000">
                <a:solidFill>
                  <a:srgbClr val="F09A3C"/>
                </a:solidFill>
              </a:rPr>
            </a:br>
            <a:r>
              <a:rPr lang="en-US" sz="2000">
                <a:solidFill>
                  <a:srgbClr val="F09A3C"/>
                </a:solidFill>
              </a:rPr>
              <a:t>Nagy </a:t>
            </a:r>
            <a:r>
              <a:rPr lang="en-US" sz="2000" b="1">
                <a:solidFill>
                  <a:srgbClr val="F09A3C"/>
                </a:solidFill>
              </a:rPr>
              <a:t>Balázs</a:t>
            </a:r>
            <a:br>
              <a:rPr lang="en-US" sz="2000">
                <a:solidFill>
                  <a:srgbClr val="F09A3C"/>
                </a:solidFill>
              </a:rPr>
            </a:br>
            <a:r>
              <a:rPr lang="en-US" sz="2000">
                <a:solidFill>
                  <a:srgbClr val="F09A3C"/>
                </a:solidFill>
              </a:rPr>
              <a:t>Tóth </a:t>
            </a:r>
            <a:r>
              <a:rPr lang="en-US" sz="2000" b="1">
                <a:solidFill>
                  <a:srgbClr val="F09A3C"/>
                </a:solidFill>
              </a:rPr>
              <a:t>Dávid</a:t>
            </a:r>
            <a:br>
              <a:rPr lang="en-US" sz="2000">
                <a:solidFill>
                  <a:srgbClr val="F09A3C"/>
                </a:solidFill>
              </a:rPr>
            </a:br>
            <a:r>
              <a:rPr lang="en-US" sz="2000">
                <a:solidFill>
                  <a:srgbClr val="F09A3C"/>
                </a:solidFill>
              </a:rPr>
              <a:t>Török </a:t>
            </a:r>
            <a:r>
              <a:rPr lang="en-US" sz="2000" b="1">
                <a:solidFill>
                  <a:srgbClr val="F09A3C"/>
                </a:solidFill>
              </a:rPr>
              <a:t>Zsombor</a:t>
            </a:r>
            <a:endParaRPr lang="en-US" sz="2000" b="1" dirty="0">
              <a:solidFill>
                <a:srgbClr val="F09A3C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0868A92-AA51-CF07-3E8E-031CDB2A2878}"/>
              </a:ext>
            </a:extLst>
          </p:cNvPr>
          <p:cNvSpPr txBox="1"/>
          <p:nvPr/>
        </p:nvSpPr>
        <p:spPr>
          <a:xfrm>
            <a:off x="8704259" y="5733431"/>
            <a:ext cx="34877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.11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(Miskolc)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7B82B28-E93C-2467-5CF7-5CC69BAA9523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hu-HU" sz="24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sz="2400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sz="24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 </a:t>
            </a:r>
            <a:r>
              <a:rPr lang="en-US" sz="2400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első</a:t>
            </a:r>
            <a:r>
              <a:rPr lang="en-US" sz="24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és</a:t>
            </a:r>
            <a:r>
              <a:rPr lang="en-US" i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egyetlen</a:t>
            </a:r>
            <a:r>
              <a:rPr lang="en-US" i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csapata</a:t>
            </a:r>
            <a:endParaRPr lang="hu-HU" sz="2400" cap="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666F97C-AE4C-AB2B-7811-596E91F86B4F}"/>
              </a:ext>
            </a:extLst>
          </p:cNvPr>
          <p:cNvSpPr txBox="1"/>
          <p:nvPr/>
        </p:nvSpPr>
        <p:spPr>
          <a:xfrm>
            <a:off x="8704259" y="6216789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EE0C958-45C5-CE69-325A-2C5D6B3C5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321" y="-50926"/>
            <a:ext cx="2105637" cy="2108326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6B6EA027-2051-D9B8-499D-F34C0D2B740C}"/>
              </a:ext>
            </a:extLst>
          </p:cNvPr>
          <p:cNvSpPr txBox="1"/>
          <p:nvPr/>
        </p:nvSpPr>
        <p:spPr>
          <a:xfrm>
            <a:off x="2085976" y="3023538"/>
            <a:ext cx="802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Köszönjük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hu-H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felkészítést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és a folyamatos </a:t>
            </a:r>
            <a:r>
              <a:rPr lang="hu-H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támogatást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Raskoványi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Miklós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Tanár Úrnak és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Korom Szilárd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mentorunknak!</a:t>
            </a:r>
          </a:p>
        </p:txBody>
      </p:sp>
    </p:spTree>
    <p:extLst>
      <p:ext uri="{BB962C8B-B14F-4D97-AF65-F5344CB8AC3E}">
        <p14:creationId xmlns:p14="http://schemas.microsoft.com/office/powerpoint/2010/main" val="71951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0449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90749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92128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B18224B5-CE4E-A5C0-B3DB-DB886C7EB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91C1A00C-781E-21A2-63D4-BE00A9C8B9FF}"/>
              </a:ext>
            </a:extLst>
          </p:cNvPr>
          <p:cNvSpPr/>
          <p:nvPr/>
        </p:nvSpPr>
        <p:spPr>
          <a:xfrm>
            <a:off x="10122408" y="91440"/>
            <a:ext cx="2069592" cy="402336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A8CCB224-FB19-70B9-FD8E-3BFE42F52066}"/>
              </a:ext>
            </a:extLst>
          </p:cNvPr>
          <p:cNvSpPr/>
          <p:nvPr/>
        </p:nvSpPr>
        <p:spPr>
          <a:xfrm>
            <a:off x="225552" y="1819656"/>
            <a:ext cx="3922776" cy="6217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D22EEA66-B743-9F07-C1A8-504D42F3A748}"/>
              </a:ext>
            </a:extLst>
          </p:cNvPr>
          <p:cNvSpPr/>
          <p:nvPr/>
        </p:nvSpPr>
        <p:spPr>
          <a:xfrm>
            <a:off x="225552" y="2441448"/>
            <a:ext cx="4282440" cy="6217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4A0EC895-EFB7-EAD3-B89C-31CC02BEF8CA}"/>
              </a:ext>
            </a:extLst>
          </p:cNvPr>
          <p:cNvSpPr/>
          <p:nvPr/>
        </p:nvSpPr>
        <p:spPr>
          <a:xfrm>
            <a:off x="225552" y="3063240"/>
            <a:ext cx="4693920" cy="6217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251FF5BE-CD54-99F5-38A8-5B2A9625294E}"/>
              </a:ext>
            </a:extLst>
          </p:cNvPr>
          <p:cNvSpPr/>
          <p:nvPr/>
        </p:nvSpPr>
        <p:spPr>
          <a:xfrm>
            <a:off x="225552" y="3685032"/>
            <a:ext cx="3230880" cy="7498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342335-604B-CCF1-B19D-06967BC275A9}"/>
              </a:ext>
            </a:extLst>
          </p:cNvPr>
          <p:cNvSpPr txBox="1">
            <a:spLocks/>
          </p:cNvSpPr>
          <p:nvPr/>
        </p:nvSpPr>
        <p:spPr>
          <a:xfrm>
            <a:off x="790826" y="876513"/>
            <a:ext cx="8534401" cy="7694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Bemutatkozik: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DD55F439-9856-9686-A6AE-DE2408BB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D9F5531-0AD1-53C3-567C-5B0FCA26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53" y="3429000"/>
            <a:ext cx="3129638" cy="312963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Szövegdoboz 4">
            <a:hlinkClick r:id="rId4"/>
            <a:extLst>
              <a:ext uri="{FF2B5EF4-FFF2-40B4-BE49-F238E27FC236}">
                <a16:creationId xmlns:a16="http://schemas.microsoft.com/office/drawing/2014/main" id="{7B163315-6CED-65BF-4EAA-F5BC8025423D}"/>
              </a:ext>
            </a:extLst>
          </p:cNvPr>
          <p:cNvSpPr txBox="1"/>
          <p:nvPr/>
        </p:nvSpPr>
        <p:spPr>
          <a:xfrm>
            <a:off x="1825469" y="152877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BEB23FC-CA29-A56E-F06B-EDC55595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607" y="436147"/>
            <a:ext cx="1650172" cy="1650172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BC37015-2C03-70C0-48B3-B20AEE4B0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43" y="2360499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F20E36-943A-1DC5-B920-2A705814B44C}"/>
              </a:ext>
            </a:extLst>
          </p:cNvPr>
          <p:cNvSpPr txBox="1">
            <a:spLocks/>
          </p:cNvSpPr>
          <p:nvPr/>
        </p:nvSpPr>
        <p:spPr>
          <a:xfrm>
            <a:off x="663714" y="1204948"/>
            <a:ext cx="8534401" cy="707886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5A4C42E-2C4C-85F4-0CA6-974A5D5EDE9E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6016384E-37E9-F828-10C6-D11341031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EC8F683-EB03-F841-C123-067E9535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E6A8883A-AD87-41CD-365F-A3A39B9C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3EFF8A61-FBA9-8EE5-BFC3-DDD8589C2ADA}"/>
              </a:ext>
            </a:extLst>
          </p:cNvPr>
          <p:cNvGrpSpPr/>
          <p:nvPr/>
        </p:nvGrpSpPr>
        <p:grpSpPr>
          <a:xfrm>
            <a:off x="1297361" y="1283827"/>
            <a:ext cx="1440000" cy="1793943"/>
            <a:chOff x="1297361" y="1283827"/>
            <a:chExt cx="1440000" cy="1793943"/>
          </a:xfrm>
        </p:grpSpPr>
        <p:pic>
          <p:nvPicPr>
            <p:cNvPr id="5" name="Picture 2" descr="Live chat - Free interface icons">
              <a:extLst>
                <a:ext uri="{FF2B5EF4-FFF2-40B4-BE49-F238E27FC236}">
                  <a16:creationId xmlns:a16="http://schemas.microsoft.com/office/drawing/2014/main" id="{95E22903-F1E0-2E0E-E6AD-61FEC68DE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77FF0EA8-67CF-45EF-579D-3DAF864C4250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700" b="1" dirty="0"/>
                <a:t>Alkalmazás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16C39463-0F6E-73FC-FEE4-693212947546}"/>
              </a:ext>
            </a:extLst>
          </p:cNvPr>
          <p:cNvGrpSpPr/>
          <p:nvPr/>
        </p:nvGrpSpPr>
        <p:grpSpPr>
          <a:xfrm>
            <a:off x="3964459" y="1283827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33034C13-1B93-1A8E-BE91-776F51D34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43F60BD1-BECF-4E83-BCB3-6FC173357925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Szerver</a:t>
              </a: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264D5CC5-2204-9B47-8A28-257BA010F9D5}"/>
              </a:ext>
            </a:extLst>
          </p:cNvPr>
          <p:cNvGrpSpPr/>
          <p:nvPr/>
        </p:nvGrpSpPr>
        <p:grpSpPr>
          <a:xfrm>
            <a:off x="6190646" y="1229059"/>
            <a:ext cx="2431355" cy="1864100"/>
            <a:chOff x="6190646" y="1229059"/>
            <a:chExt cx="2431355" cy="1864100"/>
          </a:xfrm>
        </p:grpSpPr>
        <p:pic>
          <p:nvPicPr>
            <p:cNvPr id="11" name="Picture 4" descr="Cloud - Free weather icons">
              <a:extLst>
                <a:ext uri="{FF2B5EF4-FFF2-40B4-BE49-F238E27FC236}">
                  <a16:creationId xmlns:a16="http://schemas.microsoft.com/office/drawing/2014/main" id="{52C57322-CEC9-6BAA-ACFD-10AB8E73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556" y="1229059"/>
              <a:ext cx="1549536" cy="154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D9F23B57-D6E6-3DC2-DE83-FF68A32E1699}"/>
                </a:ext>
              </a:extLst>
            </p:cNvPr>
            <p:cNvSpPr txBox="1"/>
            <p:nvPr/>
          </p:nvSpPr>
          <p:spPr>
            <a:xfrm>
              <a:off x="6190646" y="2723827"/>
              <a:ext cx="2431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Felhő-szolgáltatás</a:t>
              </a: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1381B4C4-3F49-93E3-E128-56D1ADB24367}"/>
              </a:ext>
            </a:extLst>
          </p:cNvPr>
          <p:cNvGrpSpPr/>
          <p:nvPr/>
        </p:nvGrpSpPr>
        <p:grpSpPr>
          <a:xfrm>
            <a:off x="9257982" y="1229059"/>
            <a:ext cx="1440000" cy="1856405"/>
            <a:chOff x="9298660" y="1229059"/>
            <a:chExt cx="1440000" cy="1856405"/>
          </a:xfrm>
        </p:grpSpPr>
        <p:pic>
          <p:nvPicPr>
            <p:cNvPr id="14" name="Picture 14" descr="Dns - Free computer icons">
              <a:extLst>
                <a:ext uri="{FF2B5EF4-FFF2-40B4-BE49-F238E27FC236}">
                  <a16:creationId xmlns:a16="http://schemas.microsoft.com/office/drawing/2014/main" id="{3FE18CCC-5C33-8911-B66A-1DC664B6F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660" y="1229059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2D0C7987-34FE-4588-D400-E91689BFE429}"/>
                </a:ext>
              </a:extLst>
            </p:cNvPr>
            <p:cNvSpPr txBox="1"/>
            <p:nvPr/>
          </p:nvSpPr>
          <p:spPr>
            <a:xfrm>
              <a:off x="9298661" y="2716132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DNS</a:t>
              </a:r>
            </a:p>
          </p:txBody>
        </p:sp>
      </p:grp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39273774-4110-4B8F-DF91-CFAC25A97D33}"/>
              </a:ext>
            </a:extLst>
          </p:cNvPr>
          <p:cNvCxnSpPr>
            <a:cxnSpLocks/>
          </p:cNvCxnSpPr>
          <p:nvPr/>
        </p:nvCxnSpPr>
        <p:spPr>
          <a:xfrm>
            <a:off x="3086100" y="18859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6B6A666F-B8E7-4633-01E8-16A22A7788B6}"/>
              </a:ext>
            </a:extLst>
          </p:cNvPr>
          <p:cNvCxnSpPr>
            <a:cxnSpLocks/>
          </p:cNvCxnSpPr>
          <p:nvPr/>
        </p:nvCxnSpPr>
        <p:spPr>
          <a:xfrm flipH="1">
            <a:off x="3086100" y="20764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ím 1">
            <a:extLst>
              <a:ext uri="{FF2B5EF4-FFF2-40B4-BE49-F238E27FC236}">
                <a16:creationId xmlns:a16="http://schemas.microsoft.com/office/drawing/2014/main" id="{41411CCE-355A-829A-FD74-086CF8E50BD3}"/>
              </a:ext>
            </a:extLst>
          </p:cNvPr>
          <p:cNvSpPr txBox="1">
            <a:spLocks/>
          </p:cNvSpPr>
          <p:nvPr/>
        </p:nvSpPr>
        <p:spPr>
          <a:xfrm>
            <a:off x="1297360" y="142405"/>
            <a:ext cx="959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5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</p:spTree>
    <p:extLst>
      <p:ext uri="{BB962C8B-B14F-4D97-AF65-F5344CB8AC3E}">
        <p14:creationId xmlns:p14="http://schemas.microsoft.com/office/powerpoint/2010/main" val="7903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3459A8C8-1CCD-40F3-B1A4-949B7EBD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pic>
        <p:nvPicPr>
          <p:cNvPr id="6" name="Picture 6" descr="Js - Free logo icons">
            <a:extLst>
              <a:ext uri="{FF2B5EF4-FFF2-40B4-BE49-F238E27FC236}">
                <a16:creationId xmlns:a16="http://schemas.microsoft.com/office/drawing/2014/main" id="{9D8E8310-E423-4803-4C2A-08287EF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99" y="361888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A9B2304-F4F4-8053-C26A-DED98807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8033" y="363153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137A7D5-D8F7-A35B-2D16-150429A3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965" y="3654577"/>
            <a:ext cx="1020667" cy="14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0BA2E5F6-C7E4-8416-42ED-BF252817B170}"/>
              </a:ext>
            </a:extLst>
          </p:cNvPr>
          <p:cNvGrpSpPr/>
          <p:nvPr/>
        </p:nvGrpSpPr>
        <p:grpSpPr>
          <a:xfrm>
            <a:off x="5376000" y="1283827"/>
            <a:ext cx="1440000" cy="1793943"/>
            <a:chOff x="1297361" y="1283827"/>
            <a:chExt cx="1440000" cy="1793943"/>
          </a:xfrm>
        </p:grpSpPr>
        <p:pic>
          <p:nvPicPr>
            <p:cNvPr id="10" name="Picture 2" descr="Live chat - Free interface icons">
              <a:extLst>
                <a:ext uri="{FF2B5EF4-FFF2-40B4-BE49-F238E27FC236}">
                  <a16:creationId xmlns:a16="http://schemas.microsoft.com/office/drawing/2014/main" id="{31B62623-01F1-1AC4-E0D4-D3D211ECF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B3DB80F-3A98-373C-6C2A-0528D23EE19C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700" b="1" dirty="0"/>
                <a:t>Alkalmazás</a:t>
              </a:r>
            </a:p>
          </p:txBody>
        </p:sp>
      </p:grpSp>
      <p:sp>
        <p:nvSpPr>
          <p:cNvPr id="13" name="Cím 1">
            <a:extLst>
              <a:ext uri="{FF2B5EF4-FFF2-40B4-BE49-F238E27FC236}">
                <a16:creationId xmlns:a16="http://schemas.microsoft.com/office/drawing/2014/main" id="{6E367DD1-94EA-F9D6-85DE-DAE5E3273BBE}"/>
              </a:ext>
            </a:extLst>
          </p:cNvPr>
          <p:cNvSpPr txBox="1">
            <a:spLocks/>
          </p:cNvSpPr>
          <p:nvPr/>
        </p:nvSpPr>
        <p:spPr>
          <a:xfrm>
            <a:off x="1297360" y="142405"/>
            <a:ext cx="959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5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</p:spTree>
    <p:extLst>
      <p:ext uri="{BB962C8B-B14F-4D97-AF65-F5344CB8AC3E}">
        <p14:creationId xmlns:p14="http://schemas.microsoft.com/office/powerpoint/2010/main" val="364914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11BEC00-BB96-687C-6485-901319E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8D7AD305-7B0D-5666-E45D-DEA3BAC958F5}"/>
              </a:ext>
            </a:extLst>
          </p:cNvPr>
          <p:cNvSpPr txBox="1">
            <a:spLocks/>
          </p:cNvSpPr>
          <p:nvPr/>
        </p:nvSpPr>
        <p:spPr>
          <a:xfrm>
            <a:off x="1297360" y="142405"/>
            <a:ext cx="959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5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8FCE3DD5-CAC0-7A73-D7D1-15E1C920A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772"/>
          <a:stretch/>
        </p:blipFill>
        <p:spPr bwMode="auto">
          <a:xfrm>
            <a:off x="7840911" y="3635821"/>
            <a:ext cx="1766527" cy="116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ring Boot icon in Color Style">
            <a:extLst>
              <a:ext uri="{FF2B5EF4-FFF2-40B4-BE49-F238E27FC236}">
                <a16:creationId xmlns:a16="http://schemas.microsoft.com/office/drawing/2014/main" id="{48B4E5F6-6AC7-FAE6-18F8-DE216E55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595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 - Free logo icons">
            <a:extLst>
              <a:ext uri="{FF2B5EF4-FFF2-40B4-BE49-F238E27FC236}">
                <a16:creationId xmlns:a16="http://schemas.microsoft.com/office/drawing/2014/main" id="{CCCFC396-B496-2BCE-DC91-93D11188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826" y="350066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7291FD3-AAD0-2DD8-DC9D-C133E1157FE5}"/>
              </a:ext>
            </a:extLst>
          </p:cNvPr>
          <p:cNvGrpSpPr/>
          <p:nvPr/>
        </p:nvGrpSpPr>
        <p:grpSpPr>
          <a:xfrm>
            <a:off x="5376000" y="1378535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67303883-48DD-0341-8988-3B9687463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724BFC0-2414-4195-0431-EF3A84155AC3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Szerver</a:t>
              </a:r>
            </a:p>
          </p:txBody>
        </p:sp>
      </p:grp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2E0D5B2-EA0F-AB6A-5768-4B97CD01FFF8}"/>
              </a:ext>
            </a:extLst>
          </p:cNvPr>
          <p:cNvSpPr txBox="1"/>
          <p:nvPr/>
        </p:nvSpPr>
        <p:spPr>
          <a:xfrm>
            <a:off x="2747826" y="5035018"/>
            <a:ext cx="14399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700" b="1" dirty="0"/>
              <a:t>Java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4D401E6-ADD7-BF9E-3759-6516A7478B57}"/>
              </a:ext>
            </a:extLst>
          </p:cNvPr>
          <p:cNvSpPr txBox="1"/>
          <p:nvPr/>
        </p:nvSpPr>
        <p:spPr>
          <a:xfrm>
            <a:off x="5376000" y="5035018"/>
            <a:ext cx="14399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700" b="1" dirty="0"/>
              <a:t>Springboot</a:t>
            </a:r>
          </a:p>
        </p:txBody>
      </p:sp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8C1BEBC4-9819-4030-E0A0-1BFBBC405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440"/>
          <a:stretch/>
        </p:blipFill>
        <p:spPr bwMode="auto">
          <a:xfrm>
            <a:off x="8137226" y="5113124"/>
            <a:ext cx="1306948" cy="19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0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11BEC00-BB96-687C-6485-901319E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8D7AD305-7B0D-5666-E45D-DEA3BAC958F5}"/>
              </a:ext>
            </a:extLst>
          </p:cNvPr>
          <p:cNvSpPr txBox="1">
            <a:spLocks/>
          </p:cNvSpPr>
          <p:nvPr/>
        </p:nvSpPr>
        <p:spPr>
          <a:xfrm>
            <a:off x="1297361" y="146282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B170917-FB7A-2EAC-6573-CA11D2AEFE91}"/>
              </a:ext>
            </a:extLst>
          </p:cNvPr>
          <p:cNvSpPr txBox="1"/>
          <p:nvPr/>
        </p:nvSpPr>
        <p:spPr bwMode="auto">
          <a:xfrm>
            <a:off x="1089403" y="3030095"/>
            <a:ext cx="1635883" cy="918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300" normalizeH="0" noProof="0" dirty="0">
                <a:ln>
                  <a:noFill/>
                </a:ln>
                <a:solidFill>
                  <a:srgbClr val="8BC34A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Spring Boot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843197C0-8B7F-FE08-8BC4-4B2BE89B0549}"/>
              </a:ext>
            </a:extLst>
          </p:cNvPr>
          <p:cNvSpPr txBox="1"/>
          <p:nvPr/>
        </p:nvSpPr>
        <p:spPr bwMode="auto">
          <a:xfrm>
            <a:off x="647055" y="4541622"/>
            <a:ext cx="2456568" cy="5986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DB</a:t>
            </a:r>
            <a:r>
              <a:rPr kumimoji="0" lang="hu-H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(adatbázis)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216246E-4813-AAB6-5D95-B9EA99CA4620}"/>
              </a:ext>
            </a:extLst>
          </p:cNvPr>
          <p:cNvSpPr txBox="1"/>
          <p:nvPr/>
        </p:nvSpPr>
        <p:spPr bwMode="auto">
          <a:xfrm>
            <a:off x="7701626" y="2852777"/>
            <a:ext cx="3892823" cy="39017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kern="0" dirty="0">
                <a:latin typeface="Trebuchet MS" panose="020B0603020202020204" pitchFamily="34" charset="0"/>
                <a:cs typeface="Arial"/>
              </a:rPr>
              <a:t>Felhasználó #1</a:t>
            </a:r>
            <a:r>
              <a:rPr lang="hu-HU" sz="2000" kern="0" dirty="0">
                <a:latin typeface="Trebuchet MS" panose="020B0603020202020204" pitchFamily="34" charset="0"/>
                <a:cs typeface="Arial"/>
              </a:rPr>
              <a:t> (feladó)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1303279-E029-E5F6-ECA9-CAB8346A1210}"/>
              </a:ext>
            </a:extLst>
          </p:cNvPr>
          <p:cNvSpPr txBox="1"/>
          <p:nvPr/>
        </p:nvSpPr>
        <p:spPr bwMode="auto">
          <a:xfrm>
            <a:off x="4677115" y="2833477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DF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JavaScript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4B48CFA-4471-E694-B7C2-A73512255157}"/>
              </a:ext>
            </a:extLst>
          </p:cNvPr>
          <p:cNvSpPr txBox="1"/>
          <p:nvPr/>
        </p:nvSpPr>
        <p:spPr bwMode="auto">
          <a:xfrm>
            <a:off x="4695629" y="3798580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DF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JavaScript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1974274-AA63-39D5-0AFA-AE5D1ADB1AC9}"/>
              </a:ext>
            </a:extLst>
          </p:cNvPr>
          <p:cNvSpPr txBox="1"/>
          <p:nvPr/>
        </p:nvSpPr>
        <p:spPr bwMode="auto">
          <a:xfrm>
            <a:off x="7702684" y="3832558"/>
            <a:ext cx="4256345" cy="39017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kern="0" dirty="0">
                <a:latin typeface="Trebuchet MS" panose="020B0603020202020204" pitchFamily="34" charset="0"/>
                <a:cs typeface="Arial"/>
              </a:rPr>
              <a:t>Felhasználó #2</a:t>
            </a:r>
            <a:r>
              <a:rPr lang="hu-HU" sz="2000" kern="0" dirty="0">
                <a:latin typeface="Trebuchet MS" panose="020B0603020202020204" pitchFamily="34" charset="0"/>
                <a:cs typeface="Arial"/>
              </a:rPr>
              <a:t> (fogadó)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82814470-42D3-C5C4-7C9C-E86110FF4181}"/>
              </a:ext>
            </a:extLst>
          </p:cNvPr>
          <p:cNvCxnSpPr>
            <a:cxnSpLocks/>
          </p:cNvCxnSpPr>
          <p:nvPr/>
        </p:nvCxnSpPr>
        <p:spPr bwMode="auto">
          <a:xfrm flipH="1">
            <a:off x="1779471" y="39897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9F5D0F9-2B13-BE8D-6D60-AD2CDB425622}"/>
              </a:ext>
            </a:extLst>
          </p:cNvPr>
          <p:cNvCxnSpPr>
            <a:cxnSpLocks/>
          </p:cNvCxnSpPr>
          <p:nvPr/>
        </p:nvCxnSpPr>
        <p:spPr bwMode="auto">
          <a:xfrm>
            <a:off x="6672763" y="4021374"/>
            <a:ext cx="1028863" cy="0"/>
          </a:xfrm>
          <a:prstGeom prst="line">
            <a:avLst/>
          </a:prstGeom>
          <a:ln w="28575" cap="flat" cmpd="sng" algn="ctr">
            <a:solidFill>
              <a:srgbClr val="E87D37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C6901980-6F1C-C6CC-13EA-597FA832D8A9}"/>
              </a:ext>
            </a:extLst>
          </p:cNvPr>
          <p:cNvCxnSpPr>
            <a:cxnSpLocks/>
          </p:cNvCxnSpPr>
          <p:nvPr/>
        </p:nvCxnSpPr>
        <p:spPr bwMode="auto">
          <a:xfrm>
            <a:off x="5924339" y="4242318"/>
            <a:ext cx="0" cy="598608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FA91782A-154D-8587-CD0E-131F2E9F9D50}"/>
              </a:ext>
            </a:extLst>
          </p:cNvPr>
          <p:cNvSpPr txBox="1"/>
          <p:nvPr/>
        </p:nvSpPr>
        <p:spPr bwMode="auto">
          <a:xfrm>
            <a:off x="4490509" y="4897378"/>
            <a:ext cx="2867660" cy="6880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kern="0" dirty="0">
                <a:latin typeface="Trebuchet MS" panose="020B0603020202020204" pitchFamily="34" charset="0"/>
                <a:cs typeface="Arial"/>
              </a:rPr>
              <a:t>Ü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lang="hu-HU" sz="2000" kern="0" dirty="0">
                <a:latin typeface="Trebuchet MS" panose="020B0603020202020204" pitchFamily="34" charset="0"/>
                <a:cs typeface="Arial"/>
              </a:rPr>
              <a:t>f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ogadása</a:t>
            </a:r>
            <a:r>
              <a:rPr kumimoji="0" lang="hu-HU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,</a:t>
            </a:r>
            <a:r>
              <a:rPr lang="hu-HU" sz="2000" b="1" kern="0" dirty="0">
                <a:latin typeface="Trebuchet MS" panose="020B0603020202020204" pitchFamily="34" charset="0"/>
                <a:cs typeface="Arial"/>
              </a:rPr>
              <a:t> </a:t>
            </a:r>
            <a:r>
              <a:rPr lang="hu-HU" sz="2000" kern="0" dirty="0">
                <a:latin typeface="Trebuchet MS" panose="020B0603020202020204" pitchFamily="34" charset="0"/>
                <a:cs typeface="Arial"/>
              </a:rPr>
              <a:t>m</a:t>
            </a:r>
            <a:r>
              <a:rPr lang="en-US" sz="2000" b="1" kern="0" dirty="0" err="1">
                <a:latin typeface="Trebuchet MS" panose="020B0603020202020204" pitchFamily="34" charset="0"/>
                <a:cs typeface="Arial"/>
              </a:rPr>
              <a:t>egjelenítése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03DDFEAC-3A1D-68CA-6BA7-A903951DAAB3}"/>
              </a:ext>
            </a:extLst>
          </p:cNvPr>
          <p:cNvSpPr txBox="1"/>
          <p:nvPr/>
        </p:nvSpPr>
        <p:spPr bwMode="auto">
          <a:xfrm>
            <a:off x="4384733" y="1006719"/>
            <a:ext cx="4258842" cy="12849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Üzenet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lang="hu-HU" sz="2000" b="1" kern="0" dirty="0">
                <a:latin typeface="Trebuchet MS" panose="020B0603020202020204" pitchFamily="34" charset="0"/>
                <a:cs typeface="Arial"/>
              </a:rPr>
              <a:t>s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zövege</a:t>
            </a:r>
            <a:r>
              <a:rPr lang="en-US" sz="2000" kern="0" dirty="0">
                <a:latin typeface="Trebuchet MS" panose="020B0603020202020204" pitchFamily="34" charset="0"/>
                <a:cs typeface="Arial"/>
              </a:rPr>
              <a:t> </a:t>
            </a:r>
            <a:r>
              <a:rPr lang="en-US" sz="2000" kern="0" dirty="0" err="1">
                <a:latin typeface="Trebuchet MS" panose="020B0603020202020204" pitchFamily="34" charset="0"/>
                <a:cs typeface="Arial"/>
              </a:rPr>
              <a:t>és</a:t>
            </a:r>
            <a:r>
              <a:rPr lang="en-US" sz="2000" kern="0" dirty="0">
                <a:latin typeface="Trebuchet MS" panose="020B0603020202020204" pitchFamily="34" charset="0"/>
                <a:cs typeface="Arial"/>
              </a:rPr>
              <a:t> </a:t>
            </a:r>
            <a:r>
              <a:rPr lang="en-US" sz="2000" b="1" kern="0" dirty="0" err="1">
                <a:latin typeface="Trebuchet MS" panose="020B0603020202020204" pitchFamily="34" charset="0"/>
                <a:cs typeface="Arial"/>
              </a:rPr>
              <a:t>adatai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megjelenítése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lang="hu-HU" sz="2000" kern="0" dirty="0">
                <a:latin typeface="Trebuchet MS" panose="020B0603020202020204" pitchFamily="34" charset="0"/>
                <a:cs typeface="Arial"/>
              </a:rPr>
              <a:t>t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ovábbítása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</p:txBody>
      </p: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D818352E-E042-DC07-4EC3-0F5DADB83E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24339" y="2338293"/>
            <a:ext cx="8326" cy="485715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3858EDF4-5AAC-1E9A-C482-32C135354D2A}"/>
              </a:ext>
            </a:extLst>
          </p:cNvPr>
          <p:cNvSpPr txBox="1"/>
          <p:nvPr/>
        </p:nvSpPr>
        <p:spPr bwMode="auto">
          <a:xfrm>
            <a:off x="1093732" y="5794004"/>
            <a:ext cx="1563215" cy="6880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000" kern="0" dirty="0">
                <a:latin typeface="Trebuchet MS" panose="020B0603020202020204" pitchFamily="34" charset="0"/>
                <a:cs typeface="Arial"/>
              </a:rPr>
              <a:t>ü</a:t>
            </a:r>
            <a:r>
              <a:rPr kumimoji="0" lang="hu-H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zenetek</a:t>
            </a:r>
            <a:r>
              <a:rPr kumimoji="0" lang="hu-H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tárolása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</p:txBody>
      </p:sp>
      <p:cxnSp>
        <p:nvCxnSpPr>
          <p:cNvPr id="26" name="Szögletes összekötő 5">
            <a:extLst>
              <a:ext uri="{FF2B5EF4-FFF2-40B4-BE49-F238E27FC236}">
                <a16:creationId xmlns:a16="http://schemas.microsoft.com/office/drawing/2014/main" id="{12A50229-C066-F469-B956-815CD39E1057}"/>
              </a:ext>
            </a:extLst>
          </p:cNvPr>
          <p:cNvCxnSpPr>
            <a:cxnSpLocks/>
          </p:cNvCxnSpPr>
          <p:nvPr/>
        </p:nvCxnSpPr>
        <p:spPr>
          <a:xfrm flipV="1">
            <a:off x="2658353" y="3049509"/>
            <a:ext cx="2480534" cy="335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zögletes összekötő 35">
            <a:extLst>
              <a:ext uri="{FF2B5EF4-FFF2-40B4-BE49-F238E27FC236}">
                <a16:creationId xmlns:a16="http://schemas.microsoft.com/office/drawing/2014/main" id="{FD842E92-B06F-AB63-288A-33FC9659494D}"/>
              </a:ext>
            </a:extLst>
          </p:cNvPr>
          <p:cNvCxnSpPr>
            <a:cxnSpLocks/>
          </p:cNvCxnSpPr>
          <p:nvPr/>
        </p:nvCxnSpPr>
        <p:spPr>
          <a:xfrm>
            <a:off x="2658353" y="3634811"/>
            <a:ext cx="2480534" cy="363091"/>
          </a:xfrm>
          <a:prstGeom prst="bentConnector3">
            <a:avLst>
              <a:gd name="adj1" fmla="val 50000"/>
            </a:avLst>
          </a:prstGeom>
          <a:ln w="28575">
            <a:solidFill>
              <a:srgbClr val="E87D3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D7A73630-C388-791C-F173-D0B287C1E17B}"/>
              </a:ext>
            </a:extLst>
          </p:cNvPr>
          <p:cNvGrpSpPr/>
          <p:nvPr/>
        </p:nvGrpSpPr>
        <p:grpSpPr>
          <a:xfrm>
            <a:off x="5924340" y="3213117"/>
            <a:ext cx="3283668" cy="432911"/>
            <a:chOff x="6044452" y="3306806"/>
            <a:chExt cx="2615662" cy="429635"/>
          </a:xfrm>
        </p:grpSpPr>
        <p:cxnSp>
          <p:nvCxnSpPr>
            <p:cNvPr id="29" name="Egyenes összekötő 28">
              <a:extLst>
                <a:ext uri="{FF2B5EF4-FFF2-40B4-BE49-F238E27FC236}">
                  <a16:creationId xmlns:a16="http://schemas.microsoft.com/office/drawing/2014/main" id="{D17DF338-A15F-FB90-374C-030A5E7B5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4452" y="3330098"/>
              <a:ext cx="3169" cy="398402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gyenes összekötő 29">
              <a:extLst>
                <a:ext uri="{FF2B5EF4-FFF2-40B4-BE49-F238E27FC236}">
                  <a16:creationId xmlns:a16="http://schemas.microsoft.com/office/drawing/2014/main" id="{F09DF82F-DBFE-DBA4-9795-DCBDF5EDD7F2}"/>
                </a:ext>
              </a:extLst>
            </p:cNvPr>
            <p:cNvCxnSpPr>
              <a:cxnSpLocks/>
            </p:cNvCxnSpPr>
            <p:nvPr/>
          </p:nvCxnSpPr>
          <p:spPr>
            <a:xfrm>
              <a:off x="6045956" y="3736441"/>
              <a:ext cx="2614158" cy="0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nyíllal 30">
              <a:extLst>
                <a:ext uri="{FF2B5EF4-FFF2-40B4-BE49-F238E27FC236}">
                  <a16:creationId xmlns:a16="http://schemas.microsoft.com/office/drawing/2014/main" id="{DB391F8C-8B4D-AE28-F155-8B4A4F8BD967}"/>
                </a:ext>
              </a:extLst>
            </p:cNvPr>
            <p:cNvCxnSpPr/>
            <p:nvPr/>
          </p:nvCxnSpPr>
          <p:spPr>
            <a:xfrm flipV="1">
              <a:off x="8656637" y="3306806"/>
              <a:ext cx="0" cy="429017"/>
            </a:xfrm>
            <a:prstGeom prst="straightConnector1">
              <a:avLst/>
            </a:prstGeom>
            <a:ln w="38100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124AE447-4FCB-47D5-47DB-F236F6288BAD}"/>
              </a:ext>
            </a:extLst>
          </p:cNvPr>
          <p:cNvCxnSpPr>
            <a:cxnSpLocks/>
          </p:cNvCxnSpPr>
          <p:nvPr/>
        </p:nvCxnSpPr>
        <p:spPr bwMode="auto">
          <a:xfrm flipH="1">
            <a:off x="6672763" y="3049509"/>
            <a:ext cx="96057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0DF2C6AE-4E2D-EE10-648C-F2BD264ED15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58321" y="39897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F8F30D83-F9FE-52FA-234F-DAE4C7DDA8E9}"/>
              </a:ext>
            </a:extLst>
          </p:cNvPr>
          <p:cNvCxnSpPr>
            <a:cxnSpLocks/>
          </p:cNvCxnSpPr>
          <p:nvPr/>
        </p:nvCxnSpPr>
        <p:spPr bwMode="auto">
          <a:xfrm>
            <a:off x="1866195" y="5186062"/>
            <a:ext cx="0" cy="598608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86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21" grpId="0"/>
      <p:bldP spid="22" grpId="0"/>
      <p:bldP spid="25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285</Words>
  <Application>Microsoft Office PowerPoint</Application>
  <PresentationFormat>Szélesvásznú</PresentationFormat>
  <Paragraphs>95</Paragraphs>
  <Slides>16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16</vt:i4>
      </vt:variant>
    </vt:vector>
  </HeadingPairs>
  <TitlesOfParts>
    <vt:vector size="26" baseType="lpstr">
      <vt:lpstr>Arial</vt:lpstr>
      <vt:lpstr>Calibri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5_Szelet</vt:lpstr>
      <vt:lpstr>Dusza workshop 2022-23 kapos</vt:lpstr>
      <vt:lpstr>A 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O365 felhasználó</cp:lastModifiedBy>
  <cp:revision>109</cp:revision>
  <dcterms:created xsi:type="dcterms:W3CDTF">2023-02-27T07:19:01Z</dcterms:created>
  <dcterms:modified xsi:type="dcterms:W3CDTF">2023-03-10T08:57:49Z</dcterms:modified>
</cp:coreProperties>
</file>